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55" d="100"/>
          <a:sy n="155" d="100"/>
        </p:scale>
        <p:origin x="-1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anntessier/Downloads/Untitled%20report_2025_02_17_20_48_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anntessier/Downloads/Untitled%20report_2025_02_17_21_29_29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anntessier/Downloads/Untitled%20report_2025_02_17_21_40_5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anntessier/Downloads/Untitled%20report_2025_02_17_22_09_14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yanntessier/Downloads/Untitled%20report_2025_02_17_22_18_56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NHK</a:t>
            </a:r>
            <a:r>
              <a:rPr lang="en-US" baseline="0" dirty="0"/>
              <a:t> 2021-2025 Assets/month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'Untitled report'!$B$1</c:f>
              <c:strCache>
                <c:ptCount val="1"/>
                <c:pt idx="0">
                  <c:v># Assets</c:v>
                </c:pt>
              </c:strCache>
            </c:strRef>
          </c:tx>
          <c:spPr>
            <a:ln w="158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'Untitled report'!$A$2:$A$86</c:f>
              <c:numCache>
                <c:formatCode>yyyy\ mmmm</c:formatCode>
                <c:ptCount val="85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  <c:pt idx="59">
                  <c:v>44896</c:v>
                </c:pt>
                <c:pt idx="60">
                  <c:v>44927</c:v>
                </c:pt>
                <c:pt idx="61">
                  <c:v>44958</c:v>
                </c:pt>
                <c:pt idx="62">
                  <c:v>44986</c:v>
                </c:pt>
                <c:pt idx="63">
                  <c:v>45017</c:v>
                </c:pt>
                <c:pt idx="64">
                  <c:v>45047</c:v>
                </c:pt>
                <c:pt idx="65">
                  <c:v>45078</c:v>
                </c:pt>
                <c:pt idx="66">
                  <c:v>45108</c:v>
                </c:pt>
                <c:pt idx="67">
                  <c:v>45139</c:v>
                </c:pt>
                <c:pt idx="68">
                  <c:v>45170</c:v>
                </c:pt>
                <c:pt idx="69">
                  <c:v>45200</c:v>
                </c:pt>
                <c:pt idx="70">
                  <c:v>45231</c:v>
                </c:pt>
                <c:pt idx="71">
                  <c:v>45261</c:v>
                </c:pt>
                <c:pt idx="72">
                  <c:v>45292</c:v>
                </c:pt>
                <c:pt idx="73">
                  <c:v>45323</c:v>
                </c:pt>
                <c:pt idx="74">
                  <c:v>45352</c:v>
                </c:pt>
                <c:pt idx="75">
                  <c:v>45383</c:v>
                </c:pt>
                <c:pt idx="76">
                  <c:v>45413</c:v>
                </c:pt>
                <c:pt idx="77">
                  <c:v>45444</c:v>
                </c:pt>
                <c:pt idx="78">
                  <c:v>45474</c:v>
                </c:pt>
                <c:pt idx="79">
                  <c:v>45505</c:v>
                </c:pt>
                <c:pt idx="80">
                  <c:v>45536</c:v>
                </c:pt>
                <c:pt idx="81">
                  <c:v>45566</c:v>
                </c:pt>
                <c:pt idx="82">
                  <c:v>45597</c:v>
                </c:pt>
                <c:pt idx="83">
                  <c:v>45627</c:v>
                </c:pt>
                <c:pt idx="84">
                  <c:v>45658</c:v>
                </c:pt>
              </c:numCache>
            </c:numRef>
          </c:cat>
          <c:val>
            <c:numRef>
              <c:f>'Untitled report'!$B$2:$B$86</c:f>
              <c:numCache>
                <c:formatCode>General</c:formatCode>
                <c:ptCount val="85"/>
                <c:pt idx="0">
                  <c:v>192</c:v>
                </c:pt>
                <c:pt idx="1">
                  <c:v>152</c:v>
                </c:pt>
                <c:pt idx="2">
                  <c:v>243</c:v>
                </c:pt>
                <c:pt idx="3">
                  <c:v>186</c:v>
                </c:pt>
                <c:pt idx="4">
                  <c:v>213</c:v>
                </c:pt>
                <c:pt idx="5">
                  <c:v>170</c:v>
                </c:pt>
                <c:pt idx="6">
                  <c:v>156</c:v>
                </c:pt>
                <c:pt idx="7">
                  <c:v>170</c:v>
                </c:pt>
                <c:pt idx="8">
                  <c:v>161</c:v>
                </c:pt>
                <c:pt idx="9">
                  <c:v>270</c:v>
                </c:pt>
                <c:pt idx="10">
                  <c:v>264</c:v>
                </c:pt>
                <c:pt idx="11">
                  <c:v>220</c:v>
                </c:pt>
                <c:pt idx="12">
                  <c:v>186</c:v>
                </c:pt>
                <c:pt idx="13">
                  <c:v>208</c:v>
                </c:pt>
                <c:pt idx="14">
                  <c:v>286</c:v>
                </c:pt>
                <c:pt idx="15">
                  <c:v>280</c:v>
                </c:pt>
                <c:pt idx="16">
                  <c:v>241</c:v>
                </c:pt>
                <c:pt idx="17">
                  <c:v>188</c:v>
                </c:pt>
                <c:pt idx="18">
                  <c:v>270</c:v>
                </c:pt>
                <c:pt idx="19">
                  <c:v>298</c:v>
                </c:pt>
                <c:pt idx="20">
                  <c:v>260</c:v>
                </c:pt>
                <c:pt idx="21">
                  <c:v>268</c:v>
                </c:pt>
                <c:pt idx="22">
                  <c:v>288</c:v>
                </c:pt>
                <c:pt idx="23">
                  <c:v>251</c:v>
                </c:pt>
                <c:pt idx="24">
                  <c:v>329</c:v>
                </c:pt>
                <c:pt idx="25">
                  <c:v>258</c:v>
                </c:pt>
                <c:pt idx="26">
                  <c:v>486</c:v>
                </c:pt>
                <c:pt idx="27">
                  <c:v>382</c:v>
                </c:pt>
                <c:pt idx="28">
                  <c:v>327</c:v>
                </c:pt>
                <c:pt idx="29">
                  <c:v>340</c:v>
                </c:pt>
                <c:pt idx="30">
                  <c:v>239</c:v>
                </c:pt>
                <c:pt idx="31">
                  <c:v>285</c:v>
                </c:pt>
                <c:pt idx="32">
                  <c:v>195</c:v>
                </c:pt>
                <c:pt idx="33">
                  <c:v>309</c:v>
                </c:pt>
                <c:pt idx="34">
                  <c:v>289</c:v>
                </c:pt>
                <c:pt idx="35">
                  <c:v>260</c:v>
                </c:pt>
                <c:pt idx="36">
                  <c:v>265</c:v>
                </c:pt>
                <c:pt idx="37">
                  <c:v>275</c:v>
                </c:pt>
                <c:pt idx="38">
                  <c:v>286</c:v>
                </c:pt>
                <c:pt idx="39">
                  <c:v>330</c:v>
                </c:pt>
                <c:pt idx="40">
                  <c:v>318</c:v>
                </c:pt>
                <c:pt idx="41">
                  <c:v>315</c:v>
                </c:pt>
                <c:pt idx="42">
                  <c:v>255</c:v>
                </c:pt>
                <c:pt idx="43">
                  <c:v>231</c:v>
                </c:pt>
                <c:pt idx="44">
                  <c:v>321</c:v>
                </c:pt>
                <c:pt idx="45">
                  <c:v>284</c:v>
                </c:pt>
                <c:pt idx="46">
                  <c:v>327</c:v>
                </c:pt>
                <c:pt idx="47">
                  <c:v>339</c:v>
                </c:pt>
                <c:pt idx="48">
                  <c:v>339</c:v>
                </c:pt>
                <c:pt idx="49">
                  <c:v>464</c:v>
                </c:pt>
                <c:pt idx="50">
                  <c:v>737</c:v>
                </c:pt>
                <c:pt idx="51">
                  <c:v>608</c:v>
                </c:pt>
                <c:pt idx="52">
                  <c:v>549</c:v>
                </c:pt>
                <c:pt idx="53">
                  <c:v>566</c:v>
                </c:pt>
                <c:pt idx="54">
                  <c:v>528</c:v>
                </c:pt>
                <c:pt idx="55">
                  <c:v>372</c:v>
                </c:pt>
                <c:pt idx="56">
                  <c:v>580</c:v>
                </c:pt>
                <c:pt idx="57">
                  <c:v>517</c:v>
                </c:pt>
                <c:pt idx="58">
                  <c:v>543</c:v>
                </c:pt>
                <c:pt idx="59">
                  <c:v>513</c:v>
                </c:pt>
                <c:pt idx="60">
                  <c:v>519</c:v>
                </c:pt>
                <c:pt idx="61">
                  <c:v>623</c:v>
                </c:pt>
                <c:pt idx="62">
                  <c:v>449</c:v>
                </c:pt>
                <c:pt idx="63">
                  <c:v>454</c:v>
                </c:pt>
                <c:pt idx="64">
                  <c:v>466</c:v>
                </c:pt>
                <c:pt idx="65">
                  <c:v>533</c:v>
                </c:pt>
                <c:pt idx="66">
                  <c:v>523</c:v>
                </c:pt>
                <c:pt idx="67">
                  <c:v>327</c:v>
                </c:pt>
                <c:pt idx="68">
                  <c:v>475</c:v>
                </c:pt>
                <c:pt idx="69">
                  <c:v>841</c:v>
                </c:pt>
                <c:pt idx="70">
                  <c:v>726</c:v>
                </c:pt>
                <c:pt idx="71">
                  <c:v>618</c:v>
                </c:pt>
                <c:pt idx="72">
                  <c:v>509</c:v>
                </c:pt>
                <c:pt idx="73">
                  <c:v>451</c:v>
                </c:pt>
                <c:pt idx="74">
                  <c:v>420</c:v>
                </c:pt>
                <c:pt idx="75">
                  <c:v>488</c:v>
                </c:pt>
                <c:pt idx="76">
                  <c:v>661</c:v>
                </c:pt>
                <c:pt idx="77">
                  <c:v>550</c:v>
                </c:pt>
                <c:pt idx="78">
                  <c:v>536</c:v>
                </c:pt>
                <c:pt idx="79">
                  <c:v>417</c:v>
                </c:pt>
                <c:pt idx="80">
                  <c:v>465</c:v>
                </c:pt>
                <c:pt idx="81">
                  <c:v>577</c:v>
                </c:pt>
                <c:pt idx="82">
                  <c:v>624</c:v>
                </c:pt>
                <c:pt idx="83">
                  <c:v>480</c:v>
                </c:pt>
                <c:pt idx="84">
                  <c:v>543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9A-6B42-A313-2922BC586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47077935"/>
        <c:axId val="847079647"/>
      </c:lineChart>
      <c:dateAx>
        <c:axId val="847077935"/>
        <c:scaling>
          <c:orientation val="minMax"/>
        </c:scaling>
        <c:delete val="0"/>
        <c:axPos val="b"/>
        <c:numFmt formatCode="yyyy\ m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079647"/>
        <c:crosses val="autoZero"/>
        <c:auto val="1"/>
        <c:lblOffset val="100"/>
        <c:baseTimeUnit val="months"/>
      </c:dateAx>
      <c:valAx>
        <c:axId val="847079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7077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NHK: Reuters video by country of origin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 prst="angle"/>
              <a:contourClr>
                <a:srgbClr val="000000"/>
              </a:contourClr>
            </a:sp3d>
          </c:spPr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88E-2244-95C3-2A101C8D98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88E-2244-95C3-2A101C8D98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88E-2244-95C3-2A101C8D983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88E-2244-95C3-2A101C8D983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88E-2244-95C3-2A101C8D983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B88E-2244-95C3-2A101C8D983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B88E-2244-95C3-2A101C8D983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B88E-2244-95C3-2A101C8D9832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B88E-2244-95C3-2A101C8D983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88E-2244-95C3-2A101C8D983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88E-2244-95C3-2A101C8D983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B88E-2244-95C3-2A101C8D983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B88E-2244-95C3-2A101C8D983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B88E-2244-95C3-2A101C8D9832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B88E-2244-95C3-2A101C8D98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'Untitled report'!$H$3:$H$11</c:f>
              <c:strCache>
                <c:ptCount val="9"/>
                <c:pt idx="0">
                  <c:v>PS</c:v>
                </c:pt>
                <c:pt idx="1">
                  <c:v>UA</c:v>
                </c:pt>
                <c:pt idx="2">
                  <c:v>US</c:v>
                </c:pt>
                <c:pt idx="3">
                  <c:v>RU</c:v>
                </c:pt>
                <c:pt idx="4">
                  <c:v>IL</c:v>
                </c:pt>
                <c:pt idx="5">
                  <c:v>FR</c:v>
                </c:pt>
                <c:pt idx="6">
                  <c:v>LB</c:v>
                </c:pt>
                <c:pt idx="7">
                  <c:v>KR</c:v>
                </c:pt>
                <c:pt idx="8">
                  <c:v>Rest of the world</c:v>
                </c:pt>
              </c:strCache>
            </c:strRef>
          </c:cat>
          <c:val>
            <c:numRef>
              <c:f>'Untitled report'!$I$3:$I$11</c:f>
              <c:numCache>
                <c:formatCode>General</c:formatCode>
                <c:ptCount val="9"/>
                <c:pt idx="0">
                  <c:v>4135</c:v>
                </c:pt>
                <c:pt idx="1">
                  <c:v>3246</c:v>
                </c:pt>
                <c:pt idx="2">
                  <c:v>2887</c:v>
                </c:pt>
                <c:pt idx="3">
                  <c:v>2238</c:v>
                </c:pt>
                <c:pt idx="4">
                  <c:v>1962</c:v>
                </c:pt>
                <c:pt idx="5">
                  <c:v>1008</c:v>
                </c:pt>
                <c:pt idx="6">
                  <c:v>911</c:v>
                </c:pt>
                <c:pt idx="7">
                  <c:v>869</c:v>
                </c:pt>
                <c:pt idx="8">
                  <c:v>9473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B88E-2244-95C3-2A101C8D98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NHK VS NHK World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 prst="angle"/>
              <a:contourClr>
                <a:srgbClr val="000000"/>
              </a:contourClr>
            </a:sp3d>
          </c:spPr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69A-BE44-84AF-A297CC272C3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69A-BE44-84AF-A297CC272C3B}"/>
              </c:ext>
            </c:extLst>
          </c:dPt>
          <c:dLbls>
            <c:dLbl>
              <c:idx val="1"/>
              <c:layout>
                <c:manualLayout>
                  <c:x val="0.18135881452318461"/>
                  <c:y val="-0.2782946923301253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9A-BE44-84AF-A297CC272C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'Untitled report'!$A$2:$A$3</c:f>
              <c:strCache>
                <c:ptCount val="2"/>
                <c:pt idx="0">
                  <c:v>NHK</c:v>
                </c:pt>
                <c:pt idx="1">
                  <c:v>NHK World</c:v>
                </c:pt>
              </c:strCache>
            </c:strRef>
          </c:cat>
          <c:val>
            <c:numRef>
              <c:f>'Untitled report'!$B$2:$B$3</c:f>
              <c:numCache>
                <c:formatCode>General</c:formatCode>
                <c:ptCount val="2"/>
                <c:pt idx="0">
                  <c:v>30019</c:v>
                </c:pt>
                <c:pt idx="1">
                  <c:v>100554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9A-BE44-84AF-A297CC272C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Fuji</a:t>
            </a:r>
            <a:r>
              <a:rPr lang="en-US" baseline="0"/>
              <a:t> TV: Reuters video assets per month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'Untitled report'!$B$1</c:f>
              <c:strCache>
                <c:ptCount val="1"/>
                <c:pt idx="0">
                  <c:v># Assets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'Untitled report'!$A$2:$A$86</c:f>
              <c:numCache>
                <c:formatCode>yyyy\ mmmm</c:formatCode>
                <c:ptCount val="85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  <c:pt idx="59">
                  <c:v>44896</c:v>
                </c:pt>
                <c:pt idx="60">
                  <c:v>44927</c:v>
                </c:pt>
                <c:pt idx="61">
                  <c:v>44958</c:v>
                </c:pt>
                <c:pt idx="62">
                  <c:v>44986</c:v>
                </c:pt>
                <c:pt idx="63">
                  <c:v>45017</c:v>
                </c:pt>
                <c:pt idx="64">
                  <c:v>45047</c:v>
                </c:pt>
                <c:pt idx="65">
                  <c:v>45078</c:v>
                </c:pt>
                <c:pt idx="66">
                  <c:v>45108</c:v>
                </c:pt>
                <c:pt idx="67">
                  <c:v>45139</c:v>
                </c:pt>
                <c:pt idx="68">
                  <c:v>45170</c:v>
                </c:pt>
                <c:pt idx="69">
                  <c:v>45200</c:v>
                </c:pt>
                <c:pt idx="70">
                  <c:v>45231</c:v>
                </c:pt>
                <c:pt idx="71">
                  <c:v>45261</c:v>
                </c:pt>
                <c:pt idx="72">
                  <c:v>45292</c:v>
                </c:pt>
                <c:pt idx="73">
                  <c:v>45323</c:v>
                </c:pt>
                <c:pt idx="74">
                  <c:v>45352</c:v>
                </c:pt>
                <c:pt idx="75">
                  <c:v>45383</c:v>
                </c:pt>
                <c:pt idx="76">
                  <c:v>45413</c:v>
                </c:pt>
                <c:pt idx="77">
                  <c:v>45444</c:v>
                </c:pt>
                <c:pt idx="78">
                  <c:v>45474</c:v>
                </c:pt>
                <c:pt idx="79">
                  <c:v>45505</c:v>
                </c:pt>
                <c:pt idx="80">
                  <c:v>45536</c:v>
                </c:pt>
                <c:pt idx="81">
                  <c:v>45566</c:v>
                </c:pt>
                <c:pt idx="82">
                  <c:v>45597</c:v>
                </c:pt>
                <c:pt idx="83">
                  <c:v>45627</c:v>
                </c:pt>
                <c:pt idx="84">
                  <c:v>45658</c:v>
                </c:pt>
              </c:numCache>
            </c:numRef>
          </c:cat>
          <c:val>
            <c:numRef>
              <c:f>'Untitled report'!$B$2:$B$86</c:f>
              <c:numCache>
                <c:formatCode>General</c:formatCode>
                <c:ptCount val="85"/>
                <c:pt idx="0">
                  <c:v>216</c:v>
                </c:pt>
                <c:pt idx="1">
                  <c:v>136</c:v>
                </c:pt>
                <c:pt idx="2">
                  <c:v>251</c:v>
                </c:pt>
                <c:pt idx="3">
                  <c:v>192</c:v>
                </c:pt>
                <c:pt idx="4">
                  <c:v>194</c:v>
                </c:pt>
                <c:pt idx="5">
                  <c:v>166</c:v>
                </c:pt>
                <c:pt idx="6">
                  <c:v>201</c:v>
                </c:pt>
                <c:pt idx="7">
                  <c:v>139</c:v>
                </c:pt>
                <c:pt idx="8">
                  <c:v>168</c:v>
                </c:pt>
                <c:pt idx="9">
                  <c:v>308</c:v>
                </c:pt>
                <c:pt idx="10">
                  <c:v>260</c:v>
                </c:pt>
                <c:pt idx="11">
                  <c:v>215</c:v>
                </c:pt>
                <c:pt idx="12">
                  <c:v>166</c:v>
                </c:pt>
                <c:pt idx="13">
                  <c:v>175</c:v>
                </c:pt>
                <c:pt idx="14">
                  <c:v>237</c:v>
                </c:pt>
                <c:pt idx="15">
                  <c:v>182</c:v>
                </c:pt>
                <c:pt idx="16">
                  <c:v>182</c:v>
                </c:pt>
                <c:pt idx="17">
                  <c:v>168</c:v>
                </c:pt>
                <c:pt idx="18">
                  <c:v>230</c:v>
                </c:pt>
                <c:pt idx="19">
                  <c:v>212</c:v>
                </c:pt>
                <c:pt idx="20">
                  <c:v>198</c:v>
                </c:pt>
                <c:pt idx="21">
                  <c:v>191</c:v>
                </c:pt>
                <c:pt idx="22">
                  <c:v>197</c:v>
                </c:pt>
                <c:pt idx="23">
                  <c:v>188</c:v>
                </c:pt>
                <c:pt idx="24">
                  <c:v>282</c:v>
                </c:pt>
                <c:pt idx="25">
                  <c:v>205</c:v>
                </c:pt>
                <c:pt idx="26">
                  <c:v>457</c:v>
                </c:pt>
                <c:pt idx="27">
                  <c:v>319</c:v>
                </c:pt>
                <c:pt idx="28">
                  <c:v>284</c:v>
                </c:pt>
                <c:pt idx="29">
                  <c:v>296</c:v>
                </c:pt>
                <c:pt idx="30">
                  <c:v>203</c:v>
                </c:pt>
                <c:pt idx="31">
                  <c:v>244</c:v>
                </c:pt>
                <c:pt idx="32">
                  <c:v>218</c:v>
                </c:pt>
                <c:pt idx="33">
                  <c:v>348</c:v>
                </c:pt>
                <c:pt idx="34">
                  <c:v>368</c:v>
                </c:pt>
                <c:pt idx="35">
                  <c:v>246</c:v>
                </c:pt>
                <c:pt idx="36">
                  <c:v>270</c:v>
                </c:pt>
                <c:pt idx="37">
                  <c:v>272</c:v>
                </c:pt>
                <c:pt idx="38">
                  <c:v>279</c:v>
                </c:pt>
                <c:pt idx="39">
                  <c:v>241</c:v>
                </c:pt>
                <c:pt idx="40">
                  <c:v>209</c:v>
                </c:pt>
                <c:pt idx="41">
                  <c:v>221</c:v>
                </c:pt>
                <c:pt idx="42">
                  <c:v>176</c:v>
                </c:pt>
                <c:pt idx="43">
                  <c:v>218</c:v>
                </c:pt>
                <c:pt idx="44">
                  <c:v>263</c:v>
                </c:pt>
                <c:pt idx="45">
                  <c:v>219</c:v>
                </c:pt>
                <c:pt idx="46">
                  <c:v>252</c:v>
                </c:pt>
                <c:pt idx="47">
                  <c:v>246</c:v>
                </c:pt>
                <c:pt idx="48">
                  <c:v>258</c:v>
                </c:pt>
                <c:pt idx="49">
                  <c:v>319</c:v>
                </c:pt>
                <c:pt idx="50">
                  <c:v>642</c:v>
                </c:pt>
                <c:pt idx="51">
                  <c:v>409</c:v>
                </c:pt>
                <c:pt idx="52">
                  <c:v>382</c:v>
                </c:pt>
                <c:pt idx="53">
                  <c:v>326</c:v>
                </c:pt>
                <c:pt idx="54">
                  <c:v>274</c:v>
                </c:pt>
                <c:pt idx="55">
                  <c:v>222</c:v>
                </c:pt>
                <c:pt idx="56">
                  <c:v>287</c:v>
                </c:pt>
                <c:pt idx="57">
                  <c:v>312</c:v>
                </c:pt>
                <c:pt idx="58">
                  <c:v>296</c:v>
                </c:pt>
                <c:pt idx="59">
                  <c:v>260</c:v>
                </c:pt>
                <c:pt idx="60">
                  <c:v>240</c:v>
                </c:pt>
                <c:pt idx="61">
                  <c:v>316</c:v>
                </c:pt>
                <c:pt idx="62">
                  <c:v>284</c:v>
                </c:pt>
                <c:pt idx="63">
                  <c:v>247</c:v>
                </c:pt>
                <c:pt idx="64">
                  <c:v>311</c:v>
                </c:pt>
                <c:pt idx="65">
                  <c:v>315</c:v>
                </c:pt>
                <c:pt idx="66">
                  <c:v>312</c:v>
                </c:pt>
                <c:pt idx="67">
                  <c:v>221</c:v>
                </c:pt>
                <c:pt idx="68">
                  <c:v>206</c:v>
                </c:pt>
                <c:pt idx="69">
                  <c:v>522</c:v>
                </c:pt>
                <c:pt idx="70">
                  <c:v>467</c:v>
                </c:pt>
                <c:pt idx="71">
                  <c:v>294</c:v>
                </c:pt>
                <c:pt idx="72">
                  <c:v>216</c:v>
                </c:pt>
                <c:pt idx="73">
                  <c:v>308</c:v>
                </c:pt>
                <c:pt idx="74">
                  <c:v>292</c:v>
                </c:pt>
                <c:pt idx="75">
                  <c:v>238</c:v>
                </c:pt>
                <c:pt idx="76">
                  <c:v>397</c:v>
                </c:pt>
                <c:pt idx="77">
                  <c:v>239</c:v>
                </c:pt>
                <c:pt idx="78">
                  <c:v>336</c:v>
                </c:pt>
                <c:pt idx="79">
                  <c:v>236</c:v>
                </c:pt>
                <c:pt idx="80">
                  <c:v>215</c:v>
                </c:pt>
                <c:pt idx="81">
                  <c:v>310</c:v>
                </c:pt>
                <c:pt idx="82">
                  <c:v>300</c:v>
                </c:pt>
                <c:pt idx="83">
                  <c:v>247</c:v>
                </c:pt>
                <c:pt idx="84">
                  <c:v>366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97-8C43-BD69-B2402B1DF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7700016"/>
        <c:axId val="1347791776"/>
      </c:lineChart>
      <c:dateAx>
        <c:axId val="1347700016"/>
        <c:scaling>
          <c:orientation val="minMax"/>
        </c:scaling>
        <c:delete val="0"/>
        <c:axPos val="b"/>
        <c:numFmt formatCode="yyyy\ mm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791776"/>
        <c:crosses val="autoZero"/>
        <c:auto val="1"/>
        <c:lblOffset val="100"/>
        <c:baseTimeUnit val="months"/>
      </c:dateAx>
      <c:valAx>
        <c:axId val="134779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700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Reuters</a:t>
            </a:r>
            <a:r>
              <a:rPr lang="en-GB" baseline="0"/>
              <a:t> video use by country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scene3d>
              <a:camera prst="orthographicFront"/>
              <a:lightRig rig="threePt" dir="t"/>
            </a:scene3d>
            <a:sp3d>
              <a:bevelT prst="angle"/>
              <a:contourClr>
                <a:srgbClr val="000000"/>
              </a:contourClr>
            </a:sp3d>
          </c:spPr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4B5-B346-A9A6-23C1202379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4B5-B346-A9A6-23C1202379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4B5-B346-A9A6-23C1202379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4B5-B346-A9A6-23C12023791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4B5-B346-A9A6-23C12023791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B4B5-B346-A9A6-23C12023791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B4B5-B346-A9A6-23C12023791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B4B5-B346-A9A6-23C12023791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B4B5-B346-A9A6-23C12023791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B4B5-B346-A9A6-23C120237911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 contourW="25400">
                <a:bevelT prst="angle"/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B4B5-B346-A9A6-23C12023791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4B5-B346-A9A6-23C12023791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4B5-B346-A9A6-23C120237911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B4B5-B346-A9A6-23C120237911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B4B5-B346-A9A6-23C120237911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B4B5-B346-A9A6-23C120237911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B4B5-B346-A9A6-23C1202379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'Untitled report'!$I$2:$I$12</c:f>
              <c:strCache>
                <c:ptCount val="11"/>
                <c:pt idx="0">
                  <c:v>US</c:v>
                </c:pt>
                <c:pt idx="1">
                  <c:v>PS</c:v>
                </c:pt>
                <c:pt idx="2">
                  <c:v>IL</c:v>
                </c:pt>
                <c:pt idx="3">
                  <c:v>RU</c:v>
                </c:pt>
                <c:pt idx="4">
                  <c:v>GB</c:v>
                </c:pt>
                <c:pt idx="5">
                  <c:v>FR</c:v>
                </c:pt>
                <c:pt idx="6">
                  <c:v>KR</c:v>
                </c:pt>
                <c:pt idx="7">
                  <c:v>UA</c:v>
                </c:pt>
                <c:pt idx="8">
                  <c:v>IN</c:v>
                </c:pt>
                <c:pt idx="9">
                  <c:v>CN</c:v>
                </c:pt>
                <c:pt idx="10">
                  <c:v>Rest of the world</c:v>
                </c:pt>
              </c:strCache>
            </c:strRef>
          </c:cat>
          <c:val>
            <c:numRef>
              <c:f>'Untitled report'!$J$2:$J$12</c:f>
              <c:numCache>
                <c:formatCode>General</c:formatCode>
                <c:ptCount val="11"/>
                <c:pt idx="0">
                  <c:v>5070</c:v>
                </c:pt>
                <c:pt idx="1">
                  <c:v>1578</c:v>
                </c:pt>
                <c:pt idx="2">
                  <c:v>1209</c:v>
                </c:pt>
                <c:pt idx="3">
                  <c:v>818</c:v>
                </c:pt>
                <c:pt idx="4">
                  <c:v>746</c:v>
                </c:pt>
                <c:pt idx="5">
                  <c:v>678</c:v>
                </c:pt>
                <c:pt idx="6">
                  <c:v>637</c:v>
                </c:pt>
                <c:pt idx="7">
                  <c:v>630</c:v>
                </c:pt>
                <c:pt idx="8">
                  <c:v>277</c:v>
                </c:pt>
                <c:pt idx="9">
                  <c:v>264</c:v>
                </c:pt>
                <c:pt idx="10">
                  <c:v>4706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4B5-B346-A9A6-23C1202379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BEB6-32BA-EDC4-926C-CB4CC42DC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02E2B-1D18-3423-EBDC-213E73939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36568-770C-4EA4-DD13-118D733EE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03C88-254F-7D8E-3636-8ED98CEE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73958-D616-9EFC-BA01-56E26475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0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0DC1E-D64B-8FFF-BBF4-F3AD3D8C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3292D-5C50-9CAE-256F-6F1888DAF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D70D-16EB-CCE2-0647-4EC76169A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48766-B7C7-441C-3B02-CFE3A27C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D2EE6-330B-6EF6-2F62-AFC79DF1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6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EC1D37-EDD5-AD64-D2B4-F9FA6332F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29F5D-0F38-B609-0D79-D58759CA2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607DF-2C74-552A-B802-FE0476CA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3891B-5E9D-15D8-35EB-DD6D2C2A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FCA89-E3C5-B59B-DA5B-909AF94C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7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7B23-8B9F-C72C-1700-D82789BC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37C5-2519-C755-C150-153DA0F73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280BF-D662-BE9A-E5D7-F3728325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47036-AAAC-6F31-3990-4B515170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CBAB8-5264-32F5-DD6F-5F09F01B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2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17D7-F4E3-3889-7570-DA2C58A7E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4BDC4-08D9-8BD9-E174-93BD8CE91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FA648-2BE4-C4C1-10F4-82BD4AC1A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55AFC-A7CF-EC7E-8F27-5DBFF4DAD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9A96A-ED27-D4F8-047F-55CF633F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45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1BD-2977-4B65-B503-0BDFCA81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833F-D3A1-91C4-3763-E1D84A735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77716-AA33-CC7E-477E-DD1FF011A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EC49F-741F-A865-8209-63193574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25197-085A-09D7-A08C-7B7639C5B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7ED7E-E472-AF43-F886-8B605749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1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656-E590-9326-6620-82A4357E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BDAFD-02E1-9607-4DF3-DFFB93C5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F657F-A530-4B86-458B-9ADA6F6DA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C1E79-1E1C-43C6-997C-3F244262C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08679-0E9D-85C7-ED7E-E511A0CE7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515871-DF08-E4C2-AF24-CE907F33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1A23A-F8FB-A2E1-FDE5-D744D82D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475EB-45D2-326A-6151-635CBA44A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4BDF-9E3B-FB08-FFCF-2D4013F7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7DF6E-F89C-A58E-662F-89594550F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07DA3-FCF6-26AB-DA4B-A0B9C89A6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5B3FF-C79C-224A-BC35-9D05B2C4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3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042AD-4001-B64E-57CF-2D09E987B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66DB5-85F2-D298-BBFE-AC2D62B5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06105-67F5-927E-061F-7BFF75A2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6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DDD4-468B-0FB7-207F-0B05B7B2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8CE28-2C35-21BA-C504-36CF04CB5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5CC5B-1BFC-41F3-97FF-DCBFFC169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B4541-7ACA-A30F-28EE-24E66D92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678C9-DE5E-C965-39A1-B76EA5D5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A00F6-7B40-3B98-62AC-32028593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06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AD24-FBF1-5885-C3DF-BFD3CDE6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E54384-F7D3-C9AA-2498-BED36CE04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44C08-8822-804E-97B9-D3EFE5DA2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F6D26-0B05-4F98-8790-20E78A58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F0180-1298-75B9-F105-C243DA21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96A97-15B8-3216-9A06-7EF5CBC1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5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A8952-35E0-07AA-8EE8-8B5C2C77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FB30D-C258-37FC-2D29-707EDA291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53DE7-63CA-DC28-9D1F-A9D970166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48DBE-007B-734A-853E-D548B8F79023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B1B52-9FF4-36E8-836C-74B1A40C7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27C1-09FE-EBB0-616C-825E8D96D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D141E-AF1B-5F48-A6CF-8750988F0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8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2.xml"/><Relationship Id="rId7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E3512DF-153E-BDC1-778C-1CDDB27128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4846759"/>
              </p:ext>
            </p:extLst>
          </p:nvPr>
        </p:nvGraphicFramePr>
        <p:xfrm>
          <a:off x="226540" y="35216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E3DB2B2-5E65-A6F4-FAFC-12DFD638BD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599248"/>
              </p:ext>
            </p:extLst>
          </p:nvPr>
        </p:nvGraphicFramePr>
        <p:xfrm>
          <a:off x="5103340" y="352168"/>
          <a:ext cx="436605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F986313-608B-C190-C76E-DE08BD761CC7}"/>
              </a:ext>
            </a:extLst>
          </p:cNvPr>
          <p:cNvCxnSpPr>
            <a:cxnSpLocks/>
          </p:cNvCxnSpPr>
          <p:nvPr/>
        </p:nvCxnSpPr>
        <p:spPr>
          <a:xfrm flipH="1">
            <a:off x="2125362" y="1495168"/>
            <a:ext cx="2533135" cy="370702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4AE28BF-620A-F87C-D25D-DD9FB513B8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678977"/>
              </p:ext>
            </p:extLst>
          </p:nvPr>
        </p:nvGraphicFramePr>
        <p:xfrm>
          <a:off x="5103340" y="3429000"/>
          <a:ext cx="436605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9946293-8F4F-55A0-1BF6-D226AA9A65FA}"/>
              </a:ext>
            </a:extLst>
          </p:cNvPr>
          <p:cNvSpPr txBox="1"/>
          <p:nvPr/>
        </p:nvSpPr>
        <p:spPr>
          <a:xfrm>
            <a:off x="226540" y="3429000"/>
            <a:ext cx="462554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NHK remains one of Reuters’ oldest broadcast clients with a relationship dating back decades. Use of Reuters video has doubled in the last five years.</a:t>
            </a:r>
          </a:p>
          <a:p>
            <a:endParaRPr lang="en-US" dirty="0"/>
          </a:p>
          <a:p>
            <a:r>
              <a:rPr lang="en-US" dirty="0"/>
              <a:t>Wars in Gaza and the Ukraine accounted for 45% of Reuters usage in 2024, with the election maintaining </a:t>
            </a:r>
            <a:r>
              <a:rPr lang="en-US" dirty="0" err="1"/>
              <a:t>demaind</a:t>
            </a:r>
            <a:r>
              <a:rPr lang="en-US" dirty="0"/>
              <a:t> for US video. In 2024, NHK and NHK World used over 7,00 video assets from 137 countries.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982587-29BC-3ECD-7480-90D8F3B8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297" b="8297"/>
          <a:stretch/>
        </p:blipFill>
        <p:spPr>
          <a:xfrm>
            <a:off x="9601409" y="4884463"/>
            <a:ext cx="2438189" cy="13347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49DCFE-4B50-9C97-2D07-D6504CE9AC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126" b="7828"/>
          <a:stretch/>
        </p:blipFill>
        <p:spPr>
          <a:xfrm>
            <a:off x="9601411" y="3361037"/>
            <a:ext cx="2438188" cy="1398663"/>
          </a:xfrm>
          <a:prstGeom prst="rect">
            <a:avLst/>
          </a:prstGeom>
        </p:spPr>
      </p:pic>
      <p:pic>
        <p:nvPicPr>
          <p:cNvPr id="17" name="chart">
            <a:extLst>
              <a:ext uri="{FF2B5EF4-FFF2-40B4-BE49-F238E27FC236}">
                <a16:creationId xmlns:a16="http://schemas.microsoft.com/office/drawing/2014/main" id="{F0465674-39EC-7A10-D4E2-6C23C9875D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207" b="7184"/>
          <a:stretch/>
        </p:blipFill>
        <p:spPr>
          <a:xfrm>
            <a:off x="9601411" y="1901497"/>
            <a:ext cx="2438188" cy="1334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D09923-616F-4D18-C365-0EB7BDAD2D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750" b="9915"/>
          <a:stretch/>
        </p:blipFill>
        <p:spPr>
          <a:xfrm>
            <a:off x="9577952" y="399429"/>
            <a:ext cx="2461647" cy="13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8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261B32A-04A5-D530-8050-11D7C779C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040991"/>
              </p:ext>
            </p:extLst>
          </p:nvPr>
        </p:nvGraphicFramePr>
        <p:xfrm>
          <a:off x="453736" y="5299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6A595B-88DE-26BC-CE89-AA567D143CE6}"/>
              </a:ext>
            </a:extLst>
          </p:cNvPr>
          <p:cNvCxnSpPr>
            <a:cxnSpLocks/>
          </p:cNvCxnSpPr>
          <p:nvPr/>
        </p:nvCxnSpPr>
        <p:spPr>
          <a:xfrm flipH="1">
            <a:off x="852055" y="1901536"/>
            <a:ext cx="4042063" cy="187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7C99EC2-EA42-1089-4F92-5F26B7B876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4064674"/>
              </p:ext>
            </p:extLst>
          </p:nvPr>
        </p:nvGraphicFramePr>
        <p:xfrm>
          <a:off x="5212773" y="529936"/>
          <a:ext cx="424295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1938FD-D76E-CB22-8958-74050B7588F5}"/>
              </a:ext>
            </a:extLst>
          </p:cNvPr>
          <p:cNvSpPr txBox="1"/>
          <p:nvPr/>
        </p:nvSpPr>
        <p:spPr>
          <a:xfrm>
            <a:off x="5212773" y="3460174"/>
            <a:ext cx="4242954" cy="2389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GAZA WAR: </a:t>
            </a:r>
            <a:r>
              <a:rPr lang="en-US" sz="3600" b="1" dirty="0">
                <a:solidFill>
                  <a:schemeClr val="accent2"/>
                </a:solidFill>
              </a:rPr>
              <a:t>14.8%</a:t>
            </a:r>
            <a:endParaRPr lang="en-US" sz="2800" b="1" dirty="0">
              <a:solidFill>
                <a:schemeClr val="accent2"/>
              </a:solidFill>
            </a:endParaRPr>
          </a:p>
          <a:p>
            <a:pPr algn="ctr"/>
            <a:r>
              <a:rPr lang="en-US" sz="2800" dirty="0"/>
              <a:t>UKRAINE WAR: </a:t>
            </a:r>
            <a:r>
              <a:rPr lang="en-US" sz="3600" b="1" dirty="0">
                <a:solidFill>
                  <a:schemeClr val="accent2"/>
                </a:solidFill>
              </a:rPr>
              <a:t>9.6%</a:t>
            </a:r>
          </a:p>
          <a:p>
            <a:pPr algn="ctr"/>
            <a:r>
              <a:rPr lang="en-US" sz="2800" dirty="0"/>
              <a:t>TRUMP/ELECTION: </a:t>
            </a:r>
            <a:r>
              <a:rPr lang="en-US" sz="3600" b="1" dirty="0">
                <a:solidFill>
                  <a:schemeClr val="accent2"/>
                </a:solidFill>
              </a:rPr>
              <a:t>16%</a:t>
            </a:r>
          </a:p>
          <a:p>
            <a:r>
              <a:rPr lang="en-US" dirty="0"/>
              <a:t>Of all detections of Reuters video on Fuji TV in 2024.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E6C09-A9D7-4990-BF64-ACC9E8995BA7}"/>
              </a:ext>
            </a:extLst>
          </p:cNvPr>
          <p:cNvSpPr txBox="1"/>
          <p:nvPr/>
        </p:nvSpPr>
        <p:spPr>
          <a:xfrm>
            <a:off x="450273" y="3480956"/>
            <a:ext cx="45720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Fuji TV’s use of Reuters video progressed its gentle upwards trend in 2024, which has seen baseline usage double in the last five years. </a:t>
            </a:r>
          </a:p>
          <a:p>
            <a:endParaRPr lang="en-US" dirty="0"/>
          </a:p>
          <a:p>
            <a:r>
              <a:rPr lang="en-US" dirty="0"/>
              <a:t>It remains very reliant on Reuters video for coverage from the US and used nearly 4,000 video assets from 130 countries.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CE0E50-ACC6-62C5-4C0F-6C09B586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12" b="7046"/>
          <a:stretch/>
        </p:blipFill>
        <p:spPr>
          <a:xfrm>
            <a:off x="9596207" y="98713"/>
            <a:ext cx="2498812" cy="1418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D260B6-48DA-215B-4DB7-7E2C9825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813" b="7557"/>
          <a:stretch/>
        </p:blipFill>
        <p:spPr>
          <a:xfrm>
            <a:off x="9596207" y="1626177"/>
            <a:ext cx="2498812" cy="1409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BC3454-8CEC-3AFF-AF60-47866562F7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685" b="7812"/>
          <a:stretch/>
        </p:blipFill>
        <p:spPr>
          <a:xfrm>
            <a:off x="9596207" y="3145122"/>
            <a:ext cx="2485925" cy="140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10786C-F7F3-473F-8B8A-C79EE120960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685" b="7812"/>
          <a:stretch/>
        </p:blipFill>
        <p:spPr>
          <a:xfrm>
            <a:off x="9609096" y="4654677"/>
            <a:ext cx="2485923" cy="14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178</Words>
  <Application>Microsoft Macintosh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YANN TESSIER</dc:creator>
  <cp:lastModifiedBy>YANN TESSIER</cp:lastModifiedBy>
  <cp:revision>3</cp:revision>
  <dcterms:created xsi:type="dcterms:W3CDTF">2025-02-17T20:51:44Z</dcterms:created>
  <dcterms:modified xsi:type="dcterms:W3CDTF">2025-02-17T22:57:04Z</dcterms:modified>
</cp:coreProperties>
</file>